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751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1697284"/>
            <a:ext cx="7477601" cy="2580496"/>
          </a:xfrm>
          <a:prstGeom prst="rect">
            <a:avLst/>
          </a:prstGeom>
          <a:noFill/>
          <a:ln/>
        </p:spPr>
        <p:txBody>
          <a:bodyPr wrap="square" rtlCol="0" anchor="t"/>
          <a:lstStyle/>
          <a:p>
            <a:pPr marL="0" indent="0">
              <a:lnSpc>
                <a:spcPts val="6823"/>
              </a:lnSpc>
              <a:buNone/>
            </a:pPr>
            <a:r>
              <a:rPr lang="en-US" sz="5249" b="1" dirty="0">
                <a:solidFill>
                  <a:srgbClr val="000000"/>
                </a:solidFill>
                <a:latin typeface="p22-mackinac-pro" pitchFamily="34" charset="0"/>
                <a:ea typeface="p22-mackinac-pro" pitchFamily="34" charset="-122"/>
                <a:cs typeface="p22-mackinac-pro" pitchFamily="34" charset="-120"/>
              </a:rPr>
              <a:t>Accounting Sustainability: A Cloud-Based Solution</a:t>
            </a:r>
            <a:endParaRPr lang="en-US" sz="5249" dirty="0"/>
          </a:p>
        </p:txBody>
      </p:sp>
      <p:sp>
        <p:nvSpPr>
          <p:cNvPr id="5" name="Text 2"/>
          <p:cNvSpPr/>
          <p:nvPr/>
        </p:nvSpPr>
        <p:spPr>
          <a:xfrm>
            <a:off x="833199" y="4608585"/>
            <a:ext cx="7477601" cy="1190616"/>
          </a:xfrm>
          <a:prstGeom prst="rect">
            <a:avLst/>
          </a:prstGeom>
          <a:noFill/>
          <a:ln/>
        </p:spPr>
        <p:txBody>
          <a:bodyPr wrap="square" rtlCol="0" anchor="t"/>
          <a:lstStyle/>
          <a:p>
            <a:pPr marL="0" indent="0">
              <a:lnSpc>
                <a:spcPts val="3149"/>
              </a:lnSpc>
              <a:buNone/>
            </a:pPr>
            <a:r>
              <a:rPr lang="en-US" sz="1750" dirty="0">
                <a:solidFill>
                  <a:srgbClr val="272525"/>
                </a:solidFill>
                <a:latin typeface="+mj-lt"/>
                <a:ea typeface="Eudoxus Sans" pitchFamily="34" charset="-122"/>
                <a:cs typeface="Eudoxus Sans" pitchFamily="34" charset="-120"/>
              </a:rPr>
              <a:t>Greetings, everyone! Today we focus on the critical role Accountants play in achieving sustainability goals and discuss a possible solution to their unique challenges.</a:t>
            </a:r>
            <a:endParaRPr lang="en-US" sz="1750" dirty="0">
              <a:latin typeface="+mj-lt"/>
            </a:endParaRPr>
          </a:p>
        </p:txBody>
      </p:sp>
      <p:sp>
        <p:nvSpPr>
          <p:cNvPr id="6" name="Shape 3"/>
          <p:cNvSpPr/>
          <p:nvPr/>
        </p:nvSpPr>
        <p:spPr>
          <a:xfrm>
            <a:off x="833199" y="6074814"/>
            <a:ext cx="355402" cy="352788"/>
          </a:xfrm>
          <a:prstGeom prst="roundRect">
            <a:avLst>
              <a:gd name="adj" fmla="val 25916657"/>
            </a:avLst>
          </a:prstGeom>
          <a:noFill/>
          <a:ln w="7620">
            <a:solidFill>
              <a:srgbClr val="FFFFFF"/>
            </a:solidFill>
            <a:prstDash val="solid"/>
          </a:ln>
        </p:spPr>
      </p:sp>
      <p:pic>
        <p:nvPicPr>
          <p:cNvPr id="7" name="Image 1" descr="preencoded.png"/>
          <p:cNvPicPr>
            <a:picLocks noChangeAspect="1"/>
          </p:cNvPicPr>
          <p:nvPr/>
        </p:nvPicPr>
        <p:blipFill>
          <a:blip r:embed="rId4"/>
          <a:stretch>
            <a:fillRect/>
          </a:stretch>
        </p:blipFill>
        <p:spPr>
          <a:xfrm>
            <a:off x="840819" y="6082378"/>
            <a:ext cx="340162" cy="337660"/>
          </a:xfrm>
          <a:prstGeom prst="rect">
            <a:avLst/>
          </a:prstGeom>
        </p:spPr>
      </p:pic>
      <p:sp>
        <p:nvSpPr>
          <p:cNvPr id="8" name="Text 4"/>
          <p:cNvSpPr/>
          <p:nvPr/>
        </p:nvSpPr>
        <p:spPr>
          <a:xfrm>
            <a:off x="1299686" y="6080250"/>
            <a:ext cx="3345180" cy="385999"/>
          </a:xfrm>
          <a:prstGeom prst="rect">
            <a:avLst/>
          </a:prstGeom>
          <a:noFill/>
          <a:ln/>
        </p:spPr>
        <p:txBody>
          <a:bodyPr wrap="none" rtlCol="0" anchor="t"/>
          <a:lstStyle/>
          <a:p>
            <a:pPr marL="0" indent="0" algn="l">
              <a:lnSpc>
                <a:spcPts val="3062"/>
              </a:lnSpc>
              <a:buNone/>
            </a:pPr>
            <a:r>
              <a:rPr lang="en-US" sz="2187" b="1" dirty="0">
                <a:solidFill>
                  <a:srgbClr val="272525"/>
                </a:solidFill>
                <a:latin typeface="Eudoxus Sans" pitchFamily="34" charset="0"/>
                <a:ea typeface="Eudoxus Sans" pitchFamily="34" charset="-122"/>
                <a:cs typeface="Eudoxus Sans" pitchFamily="34" charset="-120"/>
              </a:rPr>
              <a:t>by Emmanuel Akumefula</a:t>
            </a:r>
            <a:endParaRPr lang="en-US" sz="2187" dirty="0"/>
          </a:p>
        </p:txBody>
      </p:sp>
      <p:pic>
        <p:nvPicPr>
          <p:cNvPr id="9" name="Image 2" descr="preencoded.png"/>
          <p:cNvPicPr>
            <a:picLocks noChangeAspect="1"/>
          </p:cNvPicPr>
          <p:nvPr/>
        </p:nvPicPr>
        <p:blipFill>
          <a:blip r:embed="rId5"/>
          <a:stretch>
            <a:fillRect/>
          </a:stretch>
        </p:blipFill>
        <p:spPr>
          <a:xfrm>
            <a:off x="9144000" y="0"/>
            <a:ext cx="5486400" cy="81690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774383" y="745524"/>
            <a:ext cx="7595235" cy="1332204"/>
          </a:xfrm>
          <a:prstGeom prst="rect">
            <a:avLst/>
          </a:prstGeom>
          <a:noFill/>
          <a:ln/>
        </p:spPr>
        <p:txBody>
          <a:bodyPr wrap="square" rtlCol="0" anchor="t"/>
          <a:lstStyle/>
          <a:p>
            <a:pPr marL="0" indent="0">
              <a:lnSpc>
                <a:spcPts val="5285"/>
              </a:lnSpc>
              <a:buNone/>
            </a:pPr>
            <a:r>
              <a:rPr lang="en-US" sz="4065" b="1" dirty="0">
                <a:solidFill>
                  <a:srgbClr val="000000"/>
                </a:solidFill>
                <a:latin typeface="p22-mackinac-pro" pitchFamily="34" charset="0"/>
                <a:ea typeface="p22-mackinac-pro" pitchFamily="34" charset="-122"/>
                <a:cs typeface="p22-mackinac-pro" pitchFamily="34" charset="-120"/>
              </a:rPr>
              <a:t>Challenges Faced by Accountants</a:t>
            </a:r>
            <a:endParaRPr lang="en-US" sz="4065" dirty="0"/>
          </a:p>
        </p:txBody>
      </p:sp>
      <p:sp>
        <p:nvSpPr>
          <p:cNvPr id="5" name="Shape 2"/>
          <p:cNvSpPr/>
          <p:nvPr/>
        </p:nvSpPr>
        <p:spPr>
          <a:xfrm>
            <a:off x="774383" y="2577305"/>
            <a:ext cx="464582" cy="461166"/>
          </a:xfrm>
          <a:prstGeom prst="roundRect">
            <a:avLst>
              <a:gd name="adj" fmla="val 11897"/>
            </a:avLst>
          </a:prstGeom>
          <a:solidFill>
            <a:srgbClr val="CCEEFF"/>
          </a:solidFill>
          <a:ln w="7620">
            <a:solidFill>
              <a:srgbClr val="99DDFF"/>
            </a:solidFill>
            <a:prstDash val="solid"/>
          </a:ln>
        </p:spPr>
      </p:sp>
      <p:sp>
        <p:nvSpPr>
          <p:cNvPr id="6" name="Text 3"/>
          <p:cNvSpPr/>
          <p:nvPr/>
        </p:nvSpPr>
        <p:spPr>
          <a:xfrm>
            <a:off x="941903" y="2608033"/>
            <a:ext cx="129540" cy="399709"/>
          </a:xfrm>
          <a:prstGeom prst="rect">
            <a:avLst/>
          </a:prstGeom>
          <a:noFill/>
          <a:ln/>
        </p:spPr>
        <p:txBody>
          <a:bodyPr wrap="none" rtlCol="0" anchor="t"/>
          <a:lstStyle/>
          <a:p>
            <a:pPr marL="0" indent="0" algn="ctr">
              <a:lnSpc>
                <a:spcPts val="3171"/>
              </a:lnSpc>
              <a:buNone/>
            </a:pPr>
            <a:r>
              <a:rPr lang="en-US" sz="2439" b="1" dirty="0">
                <a:solidFill>
                  <a:srgbClr val="272525"/>
                </a:solidFill>
                <a:latin typeface="p22-mackinac-pro" pitchFamily="34" charset="0"/>
                <a:ea typeface="p22-mackinac-pro" pitchFamily="34" charset="-122"/>
                <a:cs typeface="p22-mackinac-pro" pitchFamily="34" charset="-120"/>
              </a:rPr>
              <a:t>1</a:t>
            </a:r>
            <a:endParaRPr lang="en-US" sz="2439" dirty="0"/>
          </a:p>
        </p:txBody>
      </p:sp>
      <p:sp>
        <p:nvSpPr>
          <p:cNvPr id="7" name="Text 4"/>
          <p:cNvSpPr/>
          <p:nvPr/>
        </p:nvSpPr>
        <p:spPr>
          <a:xfrm>
            <a:off x="1445419" y="2641362"/>
            <a:ext cx="3023354" cy="666102"/>
          </a:xfrm>
          <a:prstGeom prst="rect">
            <a:avLst/>
          </a:prstGeom>
          <a:noFill/>
          <a:ln/>
        </p:spPr>
        <p:txBody>
          <a:bodyPr wrap="square" rtlCol="0" anchor="t"/>
          <a:lstStyle/>
          <a:p>
            <a:pPr marL="0" indent="0">
              <a:lnSpc>
                <a:spcPts val="2642"/>
              </a:lnSpc>
              <a:buNone/>
            </a:pPr>
            <a:r>
              <a:rPr lang="en-US" sz="2033" b="1" dirty="0">
                <a:solidFill>
                  <a:srgbClr val="272525"/>
                </a:solidFill>
                <a:latin typeface="p22-mackinac-pro" pitchFamily="34" charset="0"/>
                <a:ea typeface="p22-mackinac-pro" pitchFamily="34" charset="-122"/>
                <a:cs typeface="p22-mackinac-pro" pitchFamily="34" charset="-120"/>
              </a:rPr>
              <a:t>Energy-intensive operations</a:t>
            </a:r>
            <a:endParaRPr lang="en-US" sz="2033" dirty="0"/>
          </a:p>
        </p:txBody>
      </p:sp>
      <p:sp>
        <p:nvSpPr>
          <p:cNvPr id="8" name="Text 5"/>
          <p:cNvSpPr/>
          <p:nvPr/>
        </p:nvSpPr>
        <p:spPr>
          <a:xfrm>
            <a:off x="1445419" y="3037367"/>
            <a:ext cx="3023354" cy="1845491"/>
          </a:xfrm>
          <a:prstGeom prst="rect">
            <a:avLst/>
          </a:prstGeom>
          <a:noFill/>
          <a:ln/>
        </p:spPr>
        <p:txBody>
          <a:bodyPr wrap="square" rtlCol="0" anchor="t"/>
          <a:lstStyle/>
          <a:p>
            <a:pPr marL="0" indent="0">
              <a:lnSpc>
                <a:spcPts val="2927"/>
              </a:lnSpc>
              <a:buNone/>
            </a:pPr>
            <a:endParaRPr lang="en-GB" sz="1626" dirty="0"/>
          </a:p>
          <a:p>
            <a:pPr marL="0" indent="0">
              <a:lnSpc>
                <a:spcPts val="2927"/>
              </a:lnSpc>
              <a:buNone/>
            </a:pPr>
            <a:r>
              <a:rPr lang="en-GB" sz="1626" dirty="0"/>
              <a:t>The nature of accounting work requires significant energy consumption, including computer equipment and air conditioning.</a:t>
            </a:r>
          </a:p>
          <a:p>
            <a:pPr marL="0" indent="0">
              <a:lnSpc>
                <a:spcPts val="2927"/>
              </a:lnSpc>
              <a:buNone/>
            </a:pPr>
            <a:endParaRPr lang="en-US" sz="1626" dirty="0"/>
          </a:p>
        </p:txBody>
      </p:sp>
      <p:sp>
        <p:nvSpPr>
          <p:cNvPr id="9" name="Shape 6"/>
          <p:cNvSpPr/>
          <p:nvPr/>
        </p:nvSpPr>
        <p:spPr>
          <a:xfrm>
            <a:off x="4675227" y="2577305"/>
            <a:ext cx="464582" cy="461166"/>
          </a:xfrm>
          <a:prstGeom prst="roundRect">
            <a:avLst>
              <a:gd name="adj" fmla="val 11897"/>
            </a:avLst>
          </a:prstGeom>
          <a:solidFill>
            <a:srgbClr val="CCEEFF"/>
          </a:solidFill>
          <a:ln w="7620">
            <a:solidFill>
              <a:srgbClr val="99DDFF"/>
            </a:solidFill>
            <a:prstDash val="solid"/>
          </a:ln>
        </p:spPr>
      </p:sp>
      <p:sp>
        <p:nvSpPr>
          <p:cNvPr id="10" name="Text 7"/>
          <p:cNvSpPr/>
          <p:nvPr/>
        </p:nvSpPr>
        <p:spPr>
          <a:xfrm>
            <a:off x="4816078" y="2608033"/>
            <a:ext cx="182880" cy="399709"/>
          </a:xfrm>
          <a:prstGeom prst="rect">
            <a:avLst/>
          </a:prstGeom>
          <a:noFill/>
          <a:ln/>
        </p:spPr>
        <p:txBody>
          <a:bodyPr wrap="none" rtlCol="0" anchor="t"/>
          <a:lstStyle/>
          <a:p>
            <a:pPr marL="0" indent="0" algn="ctr">
              <a:lnSpc>
                <a:spcPts val="3171"/>
              </a:lnSpc>
              <a:buNone/>
            </a:pPr>
            <a:r>
              <a:rPr lang="en-US" sz="2439" b="1" dirty="0">
                <a:solidFill>
                  <a:srgbClr val="272525"/>
                </a:solidFill>
                <a:latin typeface="p22-mackinac-pro" pitchFamily="34" charset="0"/>
                <a:ea typeface="p22-mackinac-pro" pitchFamily="34" charset="-122"/>
                <a:cs typeface="p22-mackinac-pro" pitchFamily="34" charset="-120"/>
              </a:rPr>
              <a:t>2</a:t>
            </a:r>
            <a:endParaRPr lang="en-US" sz="2439" dirty="0"/>
          </a:p>
        </p:txBody>
      </p:sp>
      <p:sp>
        <p:nvSpPr>
          <p:cNvPr id="11" name="Text 8"/>
          <p:cNvSpPr/>
          <p:nvPr/>
        </p:nvSpPr>
        <p:spPr>
          <a:xfrm>
            <a:off x="5346263" y="2641362"/>
            <a:ext cx="2506980" cy="333051"/>
          </a:xfrm>
          <a:prstGeom prst="rect">
            <a:avLst/>
          </a:prstGeom>
          <a:noFill/>
          <a:ln/>
        </p:spPr>
        <p:txBody>
          <a:bodyPr wrap="none" rtlCol="0" anchor="t"/>
          <a:lstStyle/>
          <a:p>
            <a:pPr marL="0" indent="0">
              <a:lnSpc>
                <a:spcPts val="2642"/>
              </a:lnSpc>
              <a:buNone/>
            </a:pPr>
            <a:r>
              <a:rPr lang="en-US" sz="2033" b="1" dirty="0">
                <a:solidFill>
                  <a:srgbClr val="272525"/>
                </a:solidFill>
                <a:latin typeface="p22-mackinac-pro" pitchFamily="34" charset="0"/>
                <a:ea typeface="p22-mackinac-pro" pitchFamily="34" charset="-122"/>
                <a:cs typeface="p22-mackinac-pro" pitchFamily="34" charset="-120"/>
              </a:rPr>
              <a:t>Paper Consumption</a:t>
            </a:r>
            <a:endParaRPr lang="en-US" sz="2033" dirty="0"/>
          </a:p>
        </p:txBody>
      </p:sp>
      <p:sp>
        <p:nvSpPr>
          <p:cNvPr id="12" name="Text 9"/>
          <p:cNvSpPr/>
          <p:nvPr/>
        </p:nvSpPr>
        <p:spPr>
          <a:xfrm>
            <a:off x="5346263" y="3158903"/>
            <a:ext cx="3023354" cy="1845491"/>
          </a:xfrm>
          <a:prstGeom prst="rect">
            <a:avLst/>
          </a:prstGeom>
          <a:noFill/>
          <a:ln/>
        </p:spPr>
        <p:txBody>
          <a:bodyPr wrap="square" rtlCol="0" anchor="t"/>
          <a:lstStyle/>
          <a:p>
            <a:pPr marL="0" indent="0">
              <a:lnSpc>
                <a:spcPts val="2927"/>
              </a:lnSpc>
              <a:buNone/>
            </a:pPr>
            <a:r>
              <a:rPr lang="en-US" sz="1626" dirty="0">
                <a:solidFill>
                  <a:srgbClr val="272525"/>
                </a:solidFill>
                <a:ea typeface="Eudoxus Sans" pitchFamily="34" charset="-122"/>
                <a:cs typeface="Eudoxus Sans" pitchFamily="34" charset="-120"/>
              </a:rPr>
              <a:t>Accountants rely heavily on physical documents and paper-based workflows, resulting in an excessive carbon footprint.</a:t>
            </a:r>
            <a:endParaRPr lang="en-US" sz="1626" dirty="0"/>
          </a:p>
        </p:txBody>
      </p:sp>
      <p:sp>
        <p:nvSpPr>
          <p:cNvPr id="13" name="Shape 10"/>
          <p:cNvSpPr/>
          <p:nvPr/>
        </p:nvSpPr>
        <p:spPr>
          <a:xfrm>
            <a:off x="774383" y="5734553"/>
            <a:ext cx="464582" cy="461166"/>
          </a:xfrm>
          <a:prstGeom prst="roundRect">
            <a:avLst>
              <a:gd name="adj" fmla="val 11897"/>
            </a:avLst>
          </a:prstGeom>
          <a:solidFill>
            <a:srgbClr val="CCEEFF"/>
          </a:solidFill>
          <a:ln w="7620">
            <a:solidFill>
              <a:srgbClr val="99DDFF"/>
            </a:solidFill>
            <a:prstDash val="solid"/>
          </a:ln>
        </p:spPr>
      </p:sp>
      <p:sp>
        <p:nvSpPr>
          <p:cNvPr id="14" name="Text 11"/>
          <p:cNvSpPr/>
          <p:nvPr/>
        </p:nvSpPr>
        <p:spPr>
          <a:xfrm>
            <a:off x="915233" y="5765282"/>
            <a:ext cx="182880" cy="399709"/>
          </a:xfrm>
          <a:prstGeom prst="rect">
            <a:avLst/>
          </a:prstGeom>
          <a:noFill/>
          <a:ln/>
        </p:spPr>
        <p:txBody>
          <a:bodyPr wrap="none" rtlCol="0" anchor="t"/>
          <a:lstStyle/>
          <a:p>
            <a:pPr marL="0" indent="0" algn="ctr">
              <a:lnSpc>
                <a:spcPts val="3171"/>
              </a:lnSpc>
              <a:buNone/>
            </a:pPr>
            <a:r>
              <a:rPr lang="en-US" sz="2439" b="1" dirty="0">
                <a:solidFill>
                  <a:srgbClr val="272525"/>
                </a:solidFill>
                <a:latin typeface="p22-mackinac-pro" pitchFamily="34" charset="0"/>
                <a:ea typeface="p22-mackinac-pro" pitchFamily="34" charset="-122"/>
                <a:cs typeface="p22-mackinac-pro" pitchFamily="34" charset="-120"/>
              </a:rPr>
              <a:t>3</a:t>
            </a:r>
            <a:endParaRPr lang="en-US" sz="2439" dirty="0"/>
          </a:p>
        </p:txBody>
      </p:sp>
      <p:sp>
        <p:nvSpPr>
          <p:cNvPr id="15" name="Text 12"/>
          <p:cNvSpPr/>
          <p:nvPr/>
        </p:nvSpPr>
        <p:spPr>
          <a:xfrm>
            <a:off x="1445419" y="5798611"/>
            <a:ext cx="2400300" cy="333051"/>
          </a:xfrm>
          <a:prstGeom prst="rect">
            <a:avLst/>
          </a:prstGeom>
          <a:noFill/>
          <a:ln/>
        </p:spPr>
        <p:txBody>
          <a:bodyPr wrap="none" rtlCol="0" anchor="t"/>
          <a:lstStyle/>
          <a:p>
            <a:pPr marL="0" indent="0">
              <a:lnSpc>
                <a:spcPts val="2642"/>
              </a:lnSpc>
              <a:buNone/>
            </a:pPr>
            <a:r>
              <a:rPr lang="en-US" sz="2033" b="1" dirty="0">
                <a:solidFill>
                  <a:srgbClr val="272525"/>
                </a:solidFill>
                <a:latin typeface="p22-mackinac-pro" pitchFamily="34" charset="0"/>
                <a:ea typeface="p22-mackinac-pro" pitchFamily="34" charset="-122"/>
                <a:cs typeface="p22-mackinac-pro" pitchFamily="34" charset="-120"/>
              </a:rPr>
              <a:t>Limited Awareness</a:t>
            </a:r>
            <a:endParaRPr lang="en-US" sz="2033" dirty="0"/>
          </a:p>
        </p:txBody>
      </p:sp>
      <p:sp>
        <p:nvSpPr>
          <p:cNvPr id="16" name="Text 13"/>
          <p:cNvSpPr/>
          <p:nvPr/>
        </p:nvSpPr>
        <p:spPr>
          <a:xfrm>
            <a:off x="1445419" y="5919645"/>
            <a:ext cx="6924199" cy="1107294"/>
          </a:xfrm>
          <a:prstGeom prst="rect">
            <a:avLst/>
          </a:prstGeom>
          <a:noFill/>
          <a:ln/>
        </p:spPr>
        <p:txBody>
          <a:bodyPr wrap="square" rtlCol="0" anchor="t"/>
          <a:lstStyle/>
          <a:p>
            <a:pPr marL="0" indent="0">
              <a:lnSpc>
                <a:spcPts val="2927"/>
              </a:lnSpc>
              <a:buNone/>
            </a:pPr>
            <a:endParaRPr lang="en-GB" sz="1626" dirty="0">
              <a:solidFill>
                <a:srgbClr val="272525"/>
              </a:solidFill>
              <a:latin typeface="Eudoxus Sans" pitchFamily="34" charset="0"/>
              <a:ea typeface="Eudoxus Sans" pitchFamily="34" charset="-122"/>
              <a:cs typeface="Eudoxus Sans" pitchFamily="34" charset="-120"/>
            </a:endParaRPr>
          </a:p>
          <a:p>
            <a:pPr marL="0" indent="0">
              <a:lnSpc>
                <a:spcPts val="2927"/>
              </a:lnSpc>
              <a:buNone/>
            </a:pPr>
            <a:r>
              <a:rPr lang="en-GB" sz="1626" dirty="0">
                <a:solidFill>
                  <a:srgbClr val="272525"/>
                </a:solidFill>
                <a:ea typeface="Eudoxus Sans" pitchFamily="34" charset="-122"/>
                <a:cs typeface="Eudoxus Sans" pitchFamily="34" charset="-120"/>
              </a:rPr>
              <a:t>Sustainability is a relatively new concept in accounting and tax practice, and many accountants lack the knowledge and training  to offer environmentally friendly alternatives.</a:t>
            </a:r>
          </a:p>
        </p:txBody>
      </p:sp>
      <p:pic>
        <p:nvPicPr>
          <p:cNvPr id="17" name="Image 1" descr="preencoded.png"/>
          <p:cNvPicPr>
            <a:picLocks noChangeAspect="1"/>
          </p:cNvPicPr>
          <p:nvPr/>
        </p:nvPicPr>
        <p:blipFill>
          <a:blip r:embed="rId4"/>
          <a:stretch>
            <a:fillRect/>
          </a:stretch>
        </p:blipFill>
        <p:spPr>
          <a:xfrm>
            <a:off x="9144000" y="0"/>
            <a:ext cx="5486400" cy="816908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20955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2408534"/>
            <a:ext cx="7477601" cy="1433609"/>
          </a:xfrm>
          <a:prstGeom prst="rect">
            <a:avLst/>
          </a:prstGeom>
          <a:noFill/>
          <a:ln/>
        </p:spPr>
        <p:txBody>
          <a:bodyPr wrap="squar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The Solution: Cloud-Based Accounting Software</a:t>
            </a:r>
            <a:endParaRPr lang="en-US" sz="4374" dirty="0"/>
          </a:p>
        </p:txBody>
      </p:sp>
      <p:sp>
        <p:nvSpPr>
          <p:cNvPr id="5" name="Text 2"/>
          <p:cNvSpPr/>
          <p:nvPr/>
        </p:nvSpPr>
        <p:spPr>
          <a:xfrm>
            <a:off x="833199" y="4172948"/>
            <a:ext cx="7477601" cy="1587488"/>
          </a:xfrm>
          <a:prstGeom prst="rect">
            <a:avLst/>
          </a:prstGeom>
          <a:noFill/>
          <a:ln/>
        </p:spPr>
        <p:txBody>
          <a:bodyPr wrap="square" rtlCol="0" anchor="t"/>
          <a:lstStyle/>
          <a:p>
            <a:pPr marL="0" indent="0">
              <a:lnSpc>
                <a:spcPts val="3149"/>
              </a:lnSpc>
              <a:buNone/>
            </a:pPr>
            <a:r>
              <a:rPr lang="en-GB" sz="1600" b="0" i="0" dirty="0">
                <a:solidFill>
                  <a:srgbClr val="161719"/>
                </a:solidFill>
                <a:effectLst/>
              </a:rPr>
              <a:t>This innovative program is designed to empower Accountants to track and analyse their energy usage and paper consumption, while also offering eco-friendly alternatives for their clients. By integrating sustainability modules, we are able to help our users make informed decisions about their environmental impact, all while streamlining their accounting processes. We believe this is a game-changing solution for the industry and are excited to see the positive impact it will have on our clients and the planet.</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1690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419100"/>
            <a:ext cx="14630400" cy="954405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1388816"/>
            <a:ext cx="9852660"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Advantages of Cloud-Based Solution</a:t>
            </a:r>
            <a:endParaRPr lang="en-US" sz="4374" dirty="0"/>
          </a:p>
        </p:txBody>
      </p:sp>
      <p:sp>
        <p:nvSpPr>
          <p:cNvPr id="5" name="Text 2"/>
          <p:cNvSpPr/>
          <p:nvPr/>
        </p:nvSpPr>
        <p:spPr>
          <a:xfrm>
            <a:off x="833199" y="2723148"/>
            <a:ext cx="3959543" cy="859929"/>
          </a:xfrm>
          <a:prstGeom prst="rect">
            <a:avLst/>
          </a:prstGeom>
          <a:noFill/>
          <a:ln/>
        </p:spPr>
        <p:txBody>
          <a:bodyPr wrap="square" rtlCol="0" anchor="t"/>
          <a:lstStyle/>
          <a:p>
            <a:pPr marL="0" indent="0">
              <a:lnSpc>
                <a:spcPts val="3412"/>
              </a:lnSpc>
              <a:buNone/>
            </a:pPr>
            <a:r>
              <a:rPr lang="en-US" sz="2624" b="1" dirty="0">
                <a:solidFill>
                  <a:srgbClr val="000000"/>
                </a:solidFill>
                <a:latin typeface="p22-mackinac-pro" pitchFamily="34" charset="0"/>
                <a:ea typeface="p22-mackinac-pro" pitchFamily="34" charset="-122"/>
                <a:cs typeface="p22-mackinac-pro" pitchFamily="34" charset="-120"/>
              </a:rPr>
              <a:t>Cost-Effective &amp; Accessible</a:t>
            </a:r>
            <a:endParaRPr lang="en-US" sz="2624" dirty="0"/>
          </a:p>
        </p:txBody>
      </p:sp>
      <p:sp>
        <p:nvSpPr>
          <p:cNvPr id="6" name="Text 3"/>
          <p:cNvSpPr/>
          <p:nvPr/>
        </p:nvSpPr>
        <p:spPr>
          <a:xfrm>
            <a:off x="833199" y="3803614"/>
            <a:ext cx="3689747" cy="1984360"/>
          </a:xfrm>
          <a:prstGeom prst="rect">
            <a:avLst/>
          </a:prstGeom>
          <a:noFill/>
          <a:ln/>
        </p:spPr>
        <p:txBody>
          <a:bodyPr wrap="square" rtlCol="0" anchor="t"/>
          <a:lstStyle/>
          <a:p>
            <a:pPr marL="0" indent="0">
              <a:lnSpc>
                <a:spcPts val="3149"/>
              </a:lnSpc>
              <a:buNone/>
            </a:pPr>
            <a:r>
              <a:rPr lang="en-GB" sz="1600" b="0" i="0" dirty="0">
                <a:solidFill>
                  <a:srgbClr val="161719"/>
                </a:solidFill>
                <a:effectLst/>
              </a:rPr>
              <a:t>Our software solution is a game-changer for Accountants who want to stay on top of their data, no matter where they are. With our cost-effective and efficient system, you can access real-time data from anywhere, without the need for on-premise accounting systems. Plus, our software is easy to use and intuitive, so you can focus on what really matters: your clients. Say goodbye to the hassle of traditional accounting systems and hello to a more streamlined way of working.</a:t>
            </a:r>
            <a:endParaRPr lang="en-US" sz="1750" dirty="0"/>
          </a:p>
        </p:txBody>
      </p:sp>
      <p:sp>
        <p:nvSpPr>
          <p:cNvPr id="7" name="Text 4"/>
          <p:cNvSpPr/>
          <p:nvPr/>
        </p:nvSpPr>
        <p:spPr>
          <a:xfrm>
            <a:off x="5342334" y="2723148"/>
            <a:ext cx="3959543" cy="859929"/>
          </a:xfrm>
          <a:prstGeom prst="rect">
            <a:avLst/>
          </a:prstGeom>
          <a:noFill/>
          <a:ln/>
        </p:spPr>
        <p:txBody>
          <a:bodyPr wrap="square" rtlCol="0" anchor="t"/>
          <a:lstStyle/>
          <a:p>
            <a:pPr marL="0" indent="0">
              <a:lnSpc>
                <a:spcPts val="3412"/>
              </a:lnSpc>
              <a:buNone/>
            </a:pPr>
            <a:r>
              <a:rPr lang="en-US" sz="2624" b="1" dirty="0">
                <a:solidFill>
                  <a:srgbClr val="000000"/>
                </a:solidFill>
                <a:latin typeface="p22-mackinac-pro" pitchFamily="34" charset="0"/>
                <a:ea typeface="p22-mackinac-pro" pitchFamily="34" charset="-122"/>
                <a:cs typeface="p22-mackinac-pro" pitchFamily="34" charset="-120"/>
              </a:rPr>
              <a:t>Scalable &amp; Customizable</a:t>
            </a:r>
            <a:endParaRPr lang="en-US" sz="2624" dirty="0"/>
          </a:p>
        </p:txBody>
      </p:sp>
      <p:sp>
        <p:nvSpPr>
          <p:cNvPr id="8" name="Text 5"/>
          <p:cNvSpPr/>
          <p:nvPr/>
        </p:nvSpPr>
        <p:spPr>
          <a:xfrm>
            <a:off x="5342334" y="3803614"/>
            <a:ext cx="3959543" cy="2381232"/>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The cloud-based software is highly customizable to meet the unique needs of Accountants and their clients. As their business grows, they can upgrade the software to fit their requirements.</a:t>
            </a:r>
            <a:endParaRPr lang="en-US" sz="1750" dirty="0"/>
          </a:p>
        </p:txBody>
      </p:sp>
      <p:sp>
        <p:nvSpPr>
          <p:cNvPr id="9" name="Text 6"/>
          <p:cNvSpPr/>
          <p:nvPr/>
        </p:nvSpPr>
        <p:spPr>
          <a:xfrm>
            <a:off x="9851469" y="2723148"/>
            <a:ext cx="3959543" cy="859929"/>
          </a:xfrm>
          <a:prstGeom prst="rect">
            <a:avLst/>
          </a:prstGeom>
          <a:noFill/>
          <a:ln/>
        </p:spPr>
        <p:txBody>
          <a:bodyPr wrap="square" rtlCol="0" anchor="t"/>
          <a:lstStyle/>
          <a:p>
            <a:pPr marL="0" indent="0">
              <a:lnSpc>
                <a:spcPts val="3412"/>
              </a:lnSpc>
              <a:buNone/>
            </a:pPr>
            <a:r>
              <a:rPr lang="en-US" sz="2624" b="1" dirty="0">
                <a:solidFill>
                  <a:srgbClr val="000000"/>
                </a:solidFill>
                <a:latin typeface="p22-mackinac-pro" pitchFamily="34" charset="0"/>
                <a:ea typeface="p22-mackinac-pro" pitchFamily="34" charset="-122"/>
                <a:cs typeface="p22-mackinac-pro" pitchFamily="34" charset="-120"/>
              </a:rPr>
              <a:t>Eco-friendly &amp; Energy-efficient</a:t>
            </a:r>
            <a:endParaRPr lang="en-US" sz="2624" dirty="0"/>
          </a:p>
        </p:txBody>
      </p:sp>
      <p:sp>
        <p:nvSpPr>
          <p:cNvPr id="10" name="Text 7"/>
          <p:cNvSpPr/>
          <p:nvPr/>
        </p:nvSpPr>
        <p:spPr>
          <a:xfrm>
            <a:off x="9851469" y="3803614"/>
            <a:ext cx="3959543" cy="2778105"/>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Our solution helps Accountants reduce their carbon footprint by using renewable energy to power the servers. Our software eliminates the need for physical documents, reducing paper consumption significantly.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169088"/>
          </a:xfrm>
          <a:prstGeom prst="rect">
            <a:avLst/>
          </a:prstGeom>
        </p:spPr>
      </p:pic>
      <p:sp>
        <p:nvSpPr>
          <p:cNvPr id="5" name="Shape 1"/>
          <p:cNvSpPr/>
          <p:nvPr/>
        </p:nvSpPr>
        <p:spPr>
          <a:xfrm>
            <a:off x="0" y="0"/>
            <a:ext cx="14630400" cy="8169088"/>
          </a:xfrm>
          <a:prstGeom prst="rect">
            <a:avLst/>
          </a:prstGeom>
          <a:solidFill>
            <a:srgbClr val="FFFFFF">
              <a:alpha val="85000"/>
            </a:srgbClr>
          </a:solidFill>
          <a:ln/>
        </p:spPr>
      </p:sp>
      <p:sp>
        <p:nvSpPr>
          <p:cNvPr id="6" name="Text 2"/>
          <p:cNvSpPr/>
          <p:nvPr/>
        </p:nvSpPr>
        <p:spPr>
          <a:xfrm>
            <a:off x="833199" y="2965431"/>
            <a:ext cx="9349740"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Innovations: AI-driven Algorithms</a:t>
            </a:r>
            <a:endParaRPr lang="en-US" sz="4374" dirty="0"/>
          </a:p>
        </p:txBody>
      </p:sp>
      <p:sp>
        <p:nvSpPr>
          <p:cNvPr id="7" name="Text 3"/>
          <p:cNvSpPr/>
          <p:nvPr/>
        </p:nvSpPr>
        <p:spPr>
          <a:xfrm>
            <a:off x="833199" y="4013041"/>
            <a:ext cx="12964001" cy="1190616"/>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Our software uses advanced AI algorithms to identify eco-friendly practices and provide data-driven insights. By comparing the energy usage and carbon footprint of different suppliers and manufacturers, Accountants can make informed decisions and recommend sustainable practices to their clients.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817736"/>
            <a:ext cx="10668000"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Seamless Integration and User-Friendly</a:t>
            </a:r>
            <a:endParaRPr lang="en-US" sz="4374" dirty="0"/>
          </a:p>
        </p:txBody>
      </p:sp>
      <p:pic>
        <p:nvPicPr>
          <p:cNvPr id="5" name="Image 1" descr="preencoded.png"/>
          <p:cNvPicPr>
            <a:picLocks noChangeAspect="1"/>
          </p:cNvPicPr>
          <p:nvPr/>
        </p:nvPicPr>
        <p:blipFill>
          <a:blip r:embed="rId4"/>
          <a:stretch>
            <a:fillRect/>
          </a:stretch>
        </p:blipFill>
        <p:spPr>
          <a:xfrm>
            <a:off x="833199" y="2019698"/>
            <a:ext cx="4099084" cy="2514784"/>
          </a:xfrm>
          <a:prstGeom prst="rect">
            <a:avLst/>
          </a:prstGeom>
        </p:spPr>
      </p:pic>
      <p:sp>
        <p:nvSpPr>
          <p:cNvPr id="6" name="Text 2"/>
          <p:cNvSpPr/>
          <p:nvPr/>
        </p:nvSpPr>
        <p:spPr>
          <a:xfrm>
            <a:off x="833199" y="4810094"/>
            <a:ext cx="2240280" cy="358343"/>
          </a:xfrm>
          <a:prstGeom prst="rect">
            <a:avLst/>
          </a:prstGeom>
          <a:noFill/>
          <a:ln/>
        </p:spPr>
        <p:txBody>
          <a:bodyPr wrap="none" rtlCol="0" anchor="t"/>
          <a:lstStyle/>
          <a:p>
            <a:pPr marL="0" indent="0" algn="l">
              <a:lnSpc>
                <a:spcPts val="2843"/>
              </a:lnSpc>
              <a:buNone/>
            </a:pPr>
            <a:r>
              <a:rPr lang="en-US" sz="2187" b="1" dirty="0">
                <a:solidFill>
                  <a:srgbClr val="000000"/>
                </a:solidFill>
                <a:latin typeface="p22-mackinac-pro" pitchFamily="34" charset="0"/>
                <a:ea typeface="p22-mackinac-pro" pitchFamily="34" charset="-122"/>
                <a:cs typeface="p22-mackinac-pro" pitchFamily="34" charset="-120"/>
              </a:rPr>
              <a:t>Easy Integration</a:t>
            </a:r>
            <a:endParaRPr lang="en-US" sz="2187" dirty="0"/>
          </a:p>
        </p:txBody>
      </p:sp>
      <p:sp>
        <p:nvSpPr>
          <p:cNvPr id="7" name="Text 3"/>
          <p:cNvSpPr/>
          <p:nvPr/>
        </p:nvSpPr>
        <p:spPr>
          <a:xfrm>
            <a:off x="833199" y="5366874"/>
            <a:ext cx="4099084" cy="1587488"/>
          </a:xfrm>
          <a:prstGeom prst="rect">
            <a:avLst/>
          </a:prstGeom>
          <a:noFill/>
          <a:ln/>
        </p:spPr>
        <p:txBody>
          <a:bodyPr wrap="square" rtlCol="0" anchor="t"/>
          <a:lstStyle/>
          <a:p>
            <a:pPr marL="0" indent="0" algn="l">
              <a:lnSpc>
                <a:spcPts val="3149"/>
              </a:lnSpc>
              <a:buNone/>
            </a:pPr>
            <a:r>
              <a:rPr lang="en-US" sz="1750" dirty="0">
                <a:solidFill>
                  <a:srgbClr val="272525"/>
                </a:solidFill>
                <a:ea typeface="Eudoxus Sans" pitchFamily="34" charset="-122"/>
                <a:cs typeface="Eudoxus Sans" pitchFamily="34" charset="-120"/>
              </a:rPr>
              <a:t>Our cloud-based accounting software seamlessly integrates into existing accounting processes, ensuring easy adoption across the sector.</a:t>
            </a:r>
            <a:endParaRPr lang="en-US" sz="1750" dirty="0"/>
          </a:p>
        </p:txBody>
      </p:sp>
      <p:pic>
        <p:nvPicPr>
          <p:cNvPr id="8" name="Image 2" descr="preencoded.png"/>
          <p:cNvPicPr>
            <a:picLocks noChangeAspect="1"/>
          </p:cNvPicPr>
          <p:nvPr/>
        </p:nvPicPr>
        <p:blipFill>
          <a:blip r:embed="rId5"/>
          <a:stretch>
            <a:fillRect/>
          </a:stretch>
        </p:blipFill>
        <p:spPr>
          <a:xfrm>
            <a:off x="5265539" y="2019698"/>
            <a:ext cx="4099203" cy="2514784"/>
          </a:xfrm>
          <a:prstGeom prst="rect">
            <a:avLst/>
          </a:prstGeom>
        </p:spPr>
      </p:pic>
      <p:sp>
        <p:nvSpPr>
          <p:cNvPr id="9" name="Text 4"/>
          <p:cNvSpPr/>
          <p:nvPr/>
        </p:nvSpPr>
        <p:spPr>
          <a:xfrm>
            <a:off x="5265539" y="4810094"/>
            <a:ext cx="2834640" cy="358343"/>
          </a:xfrm>
          <a:prstGeom prst="rect">
            <a:avLst/>
          </a:prstGeom>
          <a:noFill/>
          <a:ln/>
        </p:spPr>
        <p:txBody>
          <a:bodyPr wrap="none" rtlCol="0" anchor="t"/>
          <a:lstStyle/>
          <a:p>
            <a:pPr marL="0" indent="0" algn="l">
              <a:lnSpc>
                <a:spcPts val="2843"/>
              </a:lnSpc>
              <a:buNone/>
            </a:pPr>
            <a:r>
              <a:rPr lang="en-US" sz="2187" b="1" dirty="0">
                <a:solidFill>
                  <a:srgbClr val="000000"/>
                </a:solidFill>
                <a:latin typeface="p22-mackinac-pro" pitchFamily="34" charset="0"/>
                <a:ea typeface="p22-mackinac-pro" pitchFamily="34" charset="-122"/>
                <a:cs typeface="p22-mackinac-pro" pitchFamily="34" charset="-120"/>
              </a:rPr>
              <a:t>User-Friendly Design</a:t>
            </a:r>
            <a:endParaRPr lang="en-US" sz="2187" dirty="0"/>
          </a:p>
        </p:txBody>
      </p:sp>
      <p:sp>
        <p:nvSpPr>
          <p:cNvPr id="10" name="Text 5"/>
          <p:cNvSpPr/>
          <p:nvPr/>
        </p:nvSpPr>
        <p:spPr>
          <a:xfrm>
            <a:off x="5265539" y="5366874"/>
            <a:ext cx="4099203" cy="1984360"/>
          </a:xfrm>
          <a:prstGeom prst="rect">
            <a:avLst/>
          </a:prstGeom>
          <a:noFill/>
          <a:ln/>
        </p:spPr>
        <p:txBody>
          <a:bodyPr wrap="square" rtlCol="0" anchor="t"/>
          <a:lstStyle/>
          <a:p>
            <a:pPr marL="0" indent="0" algn="l">
              <a:lnSpc>
                <a:spcPts val="3149"/>
              </a:lnSpc>
              <a:buNone/>
            </a:pPr>
            <a:r>
              <a:rPr lang="en-US" sz="1750" dirty="0">
                <a:solidFill>
                  <a:srgbClr val="272525"/>
                </a:solidFill>
                <a:ea typeface="Eudoxus Sans" pitchFamily="34" charset="-122"/>
                <a:cs typeface="Eudoxus Sans" pitchFamily="34" charset="-120"/>
              </a:rPr>
              <a:t>Our software features a straightforward, user-friendly design, which encourages widespread adoption and collaboration with team members and clients.</a:t>
            </a:r>
            <a:endParaRPr lang="en-US" sz="1750" dirty="0"/>
          </a:p>
        </p:txBody>
      </p:sp>
      <p:pic>
        <p:nvPicPr>
          <p:cNvPr id="11" name="Image 3" descr="preencoded.png"/>
          <p:cNvPicPr>
            <a:picLocks noChangeAspect="1"/>
          </p:cNvPicPr>
          <p:nvPr/>
        </p:nvPicPr>
        <p:blipFill>
          <a:blip r:embed="rId6"/>
          <a:stretch>
            <a:fillRect/>
          </a:stretch>
        </p:blipFill>
        <p:spPr>
          <a:xfrm>
            <a:off x="9697998" y="2019698"/>
            <a:ext cx="4099203" cy="2514784"/>
          </a:xfrm>
          <a:prstGeom prst="rect">
            <a:avLst/>
          </a:prstGeom>
        </p:spPr>
      </p:pic>
      <p:sp>
        <p:nvSpPr>
          <p:cNvPr id="12" name="Text 6"/>
          <p:cNvSpPr/>
          <p:nvPr/>
        </p:nvSpPr>
        <p:spPr>
          <a:xfrm>
            <a:off x="9697998" y="4810094"/>
            <a:ext cx="2910840" cy="358343"/>
          </a:xfrm>
          <a:prstGeom prst="rect">
            <a:avLst/>
          </a:prstGeom>
          <a:noFill/>
          <a:ln/>
        </p:spPr>
        <p:txBody>
          <a:bodyPr wrap="none" rtlCol="0" anchor="t"/>
          <a:lstStyle/>
          <a:p>
            <a:pPr marL="0" indent="0" algn="l">
              <a:lnSpc>
                <a:spcPts val="2843"/>
              </a:lnSpc>
              <a:buNone/>
            </a:pPr>
            <a:r>
              <a:rPr lang="en-US" sz="2187" b="1" dirty="0">
                <a:solidFill>
                  <a:srgbClr val="000000"/>
                </a:solidFill>
                <a:latin typeface="p22-mackinac-pro" pitchFamily="34" charset="0"/>
                <a:ea typeface="p22-mackinac-pro" pitchFamily="34" charset="-122"/>
                <a:cs typeface="p22-mackinac-pro" pitchFamily="34" charset="-120"/>
              </a:rPr>
              <a:t>Mobile Compatibility</a:t>
            </a:r>
            <a:endParaRPr lang="en-US" sz="2187" dirty="0"/>
          </a:p>
        </p:txBody>
      </p:sp>
      <p:sp>
        <p:nvSpPr>
          <p:cNvPr id="13" name="Text 7"/>
          <p:cNvSpPr/>
          <p:nvPr/>
        </p:nvSpPr>
        <p:spPr>
          <a:xfrm>
            <a:off x="9697998" y="5366874"/>
            <a:ext cx="4099203" cy="1984360"/>
          </a:xfrm>
          <a:prstGeom prst="rect">
            <a:avLst/>
          </a:prstGeom>
          <a:noFill/>
          <a:ln/>
        </p:spPr>
        <p:txBody>
          <a:bodyPr wrap="square" rtlCol="0" anchor="t"/>
          <a:lstStyle/>
          <a:p>
            <a:pPr marL="0" indent="0" algn="l">
              <a:lnSpc>
                <a:spcPts val="3149"/>
              </a:lnSpc>
              <a:buNone/>
            </a:pPr>
            <a:r>
              <a:rPr lang="en-US" sz="1750" dirty="0">
                <a:solidFill>
                  <a:srgbClr val="272525"/>
                </a:solidFill>
                <a:ea typeface="Eudoxus Sans" pitchFamily="34" charset="-122"/>
                <a:cs typeface="Eudoxus Sans" pitchFamily="34" charset="-120"/>
              </a:rPr>
              <a:t>Accountants can access our software from any device, including smartphones and tablets, allowing them to work remotely and stay connected with their clients.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2234917"/>
            <a:ext cx="6080760"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Feasibility and Scaling</a:t>
            </a:r>
            <a:endParaRPr lang="en-US" sz="4374" dirty="0"/>
          </a:p>
        </p:txBody>
      </p:sp>
      <p:sp>
        <p:nvSpPr>
          <p:cNvPr id="5" name="Text 2"/>
          <p:cNvSpPr/>
          <p:nvPr/>
        </p:nvSpPr>
        <p:spPr>
          <a:xfrm>
            <a:off x="833199" y="3569249"/>
            <a:ext cx="2221944" cy="358343"/>
          </a:xfrm>
          <a:prstGeom prst="rect">
            <a:avLst/>
          </a:prstGeom>
          <a:noFill/>
          <a:ln/>
        </p:spPr>
        <p:txBody>
          <a:bodyPr wrap="none" rtlCol="0" anchor="t"/>
          <a:lstStyle/>
          <a:p>
            <a:pPr marL="0" indent="0">
              <a:lnSpc>
                <a:spcPts val="2843"/>
              </a:lnSpc>
              <a:buNone/>
            </a:pPr>
            <a:r>
              <a:rPr lang="en-US" sz="2187" b="1" dirty="0">
                <a:solidFill>
                  <a:srgbClr val="000000"/>
                </a:solidFill>
                <a:latin typeface="p22-mackinac-pro" pitchFamily="34" charset="0"/>
                <a:ea typeface="p22-mackinac-pro" pitchFamily="34" charset="-122"/>
                <a:cs typeface="p22-mackinac-pro" pitchFamily="34" charset="-120"/>
              </a:rPr>
              <a:t>Feasibility</a:t>
            </a:r>
            <a:endParaRPr lang="en-US" sz="2187" dirty="0"/>
          </a:p>
        </p:txBody>
      </p:sp>
      <p:sp>
        <p:nvSpPr>
          <p:cNvPr id="6" name="Text 3"/>
          <p:cNvSpPr/>
          <p:nvPr/>
        </p:nvSpPr>
        <p:spPr>
          <a:xfrm>
            <a:off x="833199" y="4148129"/>
            <a:ext cx="6211014" cy="1587488"/>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Our cloud-based accounting software is a feasible solution, offering cost savings, increased collaboration, and seamless integration, promoting eco-friendly practices.</a:t>
            </a:r>
            <a:endParaRPr lang="en-US" sz="1750" dirty="0"/>
          </a:p>
        </p:txBody>
      </p:sp>
      <p:sp>
        <p:nvSpPr>
          <p:cNvPr id="7" name="Text 4"/>
          <p:cNvSpPr/>
          <p:nvPr/>
        </p:nvSpPr>
        <p:spPr>
          <a:xfrm>
            <a:off x="7593806" y="3569249"/>
            <a:ext cx="2221944" cy="358343"/>
          </a:xfrm>
          <a:prstGeom prst="rect">
            <a:avLst/>
          </a:prstGeom>
          <a:noFill/>
          <a:ln/>
        </p:spPr>
        <p:txBody>
          <a:bodyPr wrap="none" rtlCol="0" anchor="t"/>
          <a:lstStyle/>
          <a:p>
            <a:pPr marL="0" indent="0">
              <a:lnSpc>
                <a:spcPts val="2843"/>
              </a:lnSpc>
              <a:buNone/>
            </a:pPr>
            <a:r>
              <a:rPr lang="en-US" sz="2187" b="1" dirty="0">
                <a:solidFill>
                  <a:srgbClr val="000000"/>
                </a:solidFill>
                <a:latin typeface="p22-mackinac-pro" pitchFamily="34" charset="0"/>
                <a:ea typeface="p22-mackinac-pro" pitchFamily="34" charset="-122"/>
                <a:cs typeface="p22-mackinac-pro" pitchFamily="34" charset="-120"/>
              </a:rPr>
              <a:t>Scalability</a:t>
            </a:r>
            <a:endParaRPr lang="en-US" sz="2187" dirty="0"/>
          </a:p>
        </p:txBody>
      </p:sp>
      <p:sp>
        <p:nvSpPr>
          <p:cNvPr id="8" name="Text 5"/>
          <p:cNvSpPr/>
          <p:nvPr/>
        </p:nvSpPr>
        <p:spPr>
          <a:xfrm>
            <a:off x="7593806" y="4148129"/>
            <a:ext cx="6211014" cy="1587488"/>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Our software can scale up to meet the growing needs of Accountants and their clients. It can adapt to their unique accounting and tax requirements, ensuring they always have the tools they need to provide excellent service.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33199" y="4448087"/>
            <a:ext cx="4443889"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5" name="Text 2"/>
          <p:cNvSpPr/>
          <p:nvPr/>
        </p:nvSpPr>
        <p:spPr>
          <a:xfrm>
            <a:off x="833199" y="5495697"/>
            <a:ext cx="12964001" cy="1190616"/>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In conclusion, our cloud-based accounting software offers a cost-effective, scalable, and eco-friendly solution for Accountants to achieve Net Zero Carbon Emissions. With data-driven insights and real-time access to inventory and exceptional features, Accountants can lead the charge for a more sustainable future.</a:t>
            </a:r>
            <a:endParaRPr lang="en-US" sz="1750" dirty="0"/>
          </a:p>
        </p:txBody>
      </p:sp>
      <p:pic>
        <p:nvPicPr>
          <p:cNvPr id="6" name="Image 1" descr="preencoded.png"/>
          <p:cNvPicPr>
            <a:picLocks noChangeAspect="1"/>
          </p:cNvPicPr>
          <p:nvPr/>
        </p:nvPicPr>
        <p:blipFill>
          <a:blip r:embed="rId4"/>
          <a:stretch>
            <a:fillRect/>
          </a:stretch>
        </p:blipFill>
        <p:spPr>
          <a:xfrm>
            <a:off x="0" y="0"/>
            <a:ext cx="14630400" cy="296543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169088"/>
          </a:xfrm>
          <a:prstGeom prst="rect">
            <a:avLst/>
          </a:prstGeom>
        </p:spPr>
      </p:pic>
      <p:sp>
        <p:nvSpPr>
          <p:cNvPr id="5" name="Shape 1"/>
          <p:cNvSpPr/>
          <p:nvPr/>
        </p:nvSpPr>
        <p:spPr>
          <a:xfrm>
            <a:off x="0" y="-22302"/>
            <a:ext cx="14630400" cy="8169088"/>
          </a:xfrm>
          <a:prstGeom prst="rect">
            <a:avLst/>
          </a:prstGeom>
          <a:solidFill>
            <a:srgbClr val="FFFFFF">
              <a:alpha val="85000"/>
            </a:srgbClr>
          </a:solidFill>
          <a:ln/>
        </p:spPr>
      </p:sp>
      <p:sp>
        <p:nvSpPr>
          <p:cNvPr id="6" name="Text 2"/>
          <p:cNvSpPr/>
          <p:nvPr/>
        </p:nvSpPr>
        <p:spPr>
          <a:xfrm>
            <a:off x="833199" y="3163867"/>
            <a:ext cx="6545580" cy="716804"/>
          </a:xfrm>
          <a:prstGeom prst="rect">
            <a:avLst/>
          </a:prstGeom>
          <a:noFill/>
          <a:ln/>
        </p:spPr>
        <p:txBody>
          <a:bodyPr wrap="none" rtlCol="0" anchor="t"/>
          <a:lstStyle/>
          <a:p>
            <a:pPr marL="0" indent="0">
              <a:lnSpc>
                <a:spcPts val="5686"/>
              </a:lnSpc>
              <a:buNone/>
            </a:pPr>
            <a:r>
              <a:rPr lang="en-US" sz="4374" b="1" dirty="0">
                <a:solidFill>
                  <a:srgbClr val="000000"/>
                </a:solidFill>
                <a:latin typeface="p22-mackinac-pro" pitchFamily="34" charset="0"/>
                <a:ea typeface="p22-mackinac-pro" pitchFamily="34" charset="-122"/>
                <a:cs typeface="p22-mackinac-pro" pitchFamily="34" charset="-120"/>
              </a:rPr>
              <a:t>Interactive Q&amp;A Session</a:t>
            </a:r>
            <a:endParaRPr lang="en-US" sz="4374" dirty="0"/>
          </a:p>
        </p:txBody>
      </p:sp>
      <p:sp>
        <p:nvSpPr>
          <p:cNvPr id="7" name="Text 3"/>
          <p:cNvSpPr/>
          <p:nvPr/>
        </p:nvSpPr>
        <p:spPr>
          <a:xfrm>
            <a:off x="833199" y="4211477"/>
            <a:ext cx="12964001" cy="793744"/>
          </a:xfrm>
          <a:prstGeom prst="rect">
            <a:avLst/>
          </a:prstGeom>
          <a:noFill/>
          <a:ln/>
        </p:spPr>
        <p:txBody>
          <a:bodyPr wrap="square" rtlCol="0" anchor="t"/>
          <a:lstStyle/>
          <a:p>
            <a:pPr marL="0" indent="0">
              <a:lnSpc>
                <a:spcPts val="3149"/>
              </a:lnSpc>
              <a:buNone/>
            </a:pPr>
            <a:r>
              <a:rPr lang="en-US" sz="1750" dirty="0">
                <a:solidFill>
                  <a:srgbClr val="272525"/>
                </a:solidFill>
                <a:ea typeface="Eudoxus Sans" pitchFamily="34" charset="-122"/>
                <a:cs typeface="Eudoxus Sans" pitchFamily="34" charset="-120"/>
              </a:rPr>
              <a:t>Now, we invite you to share your thoughts and pose any questions about our proposed solution. Your feedback will help us refine our approach for a greener future.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647</Words>
  <Application>Microsoft Office PowerPoint</Application>
  <PresentationFormat>Custom</PresentationFormat>
  <Paragraphs>51</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Emmanuel Akumefula</cp:lastModifiedBy>
  <cp:revision>2</cp:revision>
  <dcterms:created xsi:type="dcterms:W3CDTF">2023-07-20T16:58:14Z</dcterms:created>
  <dcterms:modified xsi:type="dcterms:W3CDTF">2023-07-20T17:23:01Z</dcterms:modified>
</cp:coreProperties>
</file>